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8" r:id="rId3"/>
    <p:sldId id="264" r:id="rId4"/>
    <p:sldId id="263" r:id="rId5"/>
    <p:sldId id="265" r:id="rId6"/>
    <p:sldId id="259" r:id="rId7"/>
    <p:sldId id="266" r:id="rId8"/>
    <p:sldId id="260" r:id="rId9"/>
    <p:sldId id="267" r:id="rId10"/>
    <p:sldId id="261" r:id="rId11"/>
    <p:sldId id="268" r:id="rId12"/>
    <p:sldId id="273" r:id="rId13"/>
  </p:sldIdLst>
  <p:sldSz cx="12192000" cy="6858000"/>
  <p:notesSz cx="6858000" cy="9144000"/>
  <p:defaultTextStyle>
    <a:defPPr>
      <a:defRPr lang="en-A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MILOVIC Mikhail" initials="SM" lastIdx="1" clrIdx="0">
    <p:extLst>
      <p:ext uri="{19B8F6BF-5375-455C-9EA6-DF929625EA0E}">
        <p15:presenceInfo xmlns:p15="http://schemas.microsoft.com/office/powerpoint/2012/main" userId="SMILOVIC Mikhail" providerId="None"/>
      </p:ext>
    </p:extLst>
  </p:cmAuthor>
  <p:cmAuthor id="2" name="Mikhail Smilovic" initials="MS" lastIdx="1" clrIdx="1">
    <p:extLst>
      <p:ext uri="{19B8F6BF-5375-455C-9EA6-DF929625EA0E}">
        <p15:presenceInfo xmlns:p15="http://schemas.microsoft.com/office/powerpoint/2012/main" userId="3dce69807869dae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29AFC"/>
    <a:srgbClr val="EF5538"/>
    <a:srgbClr val="636EFA"/>
    <a:srgbClr val="00CC96"/>
    <a:srgbClr val="F488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02" autoAdjust="0"/>
    <p:restoredTop sz="94660"/>
  </p:normalViewPr>
  <p:slideViewPr>
    <p:cSldViewPr snapToGrid="0">
      <p:cViewPr>
        <p:scale>
          <a:sx n="67" d="100"/>
          <a:sy n="67" d="100"/>
        </p:scale>
        <p:origin x="1332" y="8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977D5-577B-411A-9FEC-6C26548DCA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6B37E-1C4A-4CE6-9001-0D9B304F9E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B0D8A-FB63-43A2-8E0F-5E9D70223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3640D-AEA9-42DA-A6EE-27AC4E252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12340-4061-4F08-AC63-D88BAC80F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084833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5DA74D-F5F8-459F-B303-4A3D2835E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2523A7-6D26-42F4-8FAA-D83DA1DBB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E4A531-DF41-49CC-9B0A-3621DE1E9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AAB81-73A1-4388-B06F-936454E88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458D3A-5AB4-41FA-80E5-870C586E4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34487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6B2492-58F7-4C85-BE8D-8B5C3BA7AD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6E2CF-53C7-4C24-A5C2-6A8E8BFF2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A991B-862D-4D9D-BF42-2BA0AEA99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81767D-FFC1-401D-A716-0E1BF12E1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AF8FE-238B-4C24-BF0A-CC59D9ECE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15313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32ECC-61E1-4C9E-9008-FE6E101FC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301657-2482-4312-9DD4-F44A3AF5E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0F463-9479-4E54-A955-17F93FD8B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BD161-EBD4-4DE0-8901-7CA627806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2F8FC5-59CF-4CE8-BDC2-5F851B64A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164676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851CD-0961-448F-871A-0E93FEBEA9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6D9BA3-6000-4A92-AFB0-2B3AFFD5A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27287-3432-43AA-94B3-55C47F91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E3732-52D8-4E63-B271-16AE1DCA8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88E34-50A5-4274-8FE8-88BF1AD06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435699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2EC64-E091-41CC-A68B-19E939CB53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4A586-E708-4211-BEFA-CA920BB6E0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FFE2E8-C9AD-427F-8FC3-8E0B82CBA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5FBA1-BC17-4201-BBC9-2776187A9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54E1B5-2C54-4BA1-B2C3-40DD24BC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99BA27-FA94-48A8-892E-49CA99EB7F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4030043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9078B-02E7-4DA1-B0FE-7D58553FA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B3AE99-1D32-43B3-9D68-ED7CDBE198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20139-B1BA-48AB-A0CA-E336DAFE0B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38FB73-0601-4898-B1A1-C80D21B35C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B64BD6-831F-49B1-912D-652DE5C64B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ACE686-2F52-4E50-A1BB-AA1E355E8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820210-06F6-43E5-9057-A70972BBB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80AF1F-E0BA-4351-A76C-3E75EAFDA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901516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DE54-CCAE-4C6D-A98E-D1661D3B9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C49A380-3CD4-4B05-BCF9-A22799E3E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83E8AA-5E3B-4632-BD99-F420A35EE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B71720-D023-476C-A4F2-A307963C9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697051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18418D-E837-4504-8637-B3479BB1B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D678D3-4737-454D-BE9A-FCFE32438D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2F0219-37B9-4E97-AF79-507E39C9C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712351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6BE86-1B2A-4263-A74B-C8A0180AD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B1979-427C-44E7-ACF1-0486589463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18E83D-EB7F-4FB8-9F5E-CA45690C8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96101-73A7-4A15-95AC-5D558832D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ABC042-8CC9-4714-82BD-FDA4D0C1A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D4BFEE-C032-4D03-81FB-23A7A522C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405579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F2C33-9066-4DAE-A882-DA6B45470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145805-2A05-4293-81D2-9D63A447D7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D5FA30-F802-4F72-B550-F1E962DC8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9031F-116E-47B4-82CB-9221C2A99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2B2998-2F73-4BF4-8B0E-FB2C6B332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3C0DD-CAE4-4B2A-AC88-CDF51A002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838068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92FA82-1427-44AC-BDBC-CBB94B06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2BBDEE-6E87-4B2E-B923-46500FCC0D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25C687-0020-4896-AA11-0224CE802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14667A-BEE2-4CDE-816D-BC82A4F49C72}" type="datetimeFigureOut">
              <a:rPr lang="en-AT" smtClean="0"/>
              <a:t>02/05/2020</a:t>
            </a:fld>
            <a:endParaRPr lang="en-A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A6FB5-D11C-4814-BCC5-F13AD9BEB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1C574-DF65-468E-AC30-15F805307E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6A115-F624-4202-8BD3-F3B5ECB2C24A}" type="slidenum">
              <a:rPr lang="en-AT" smtClean="0"/>
              <a:t>‹#›</a:t>
            </a:fld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42294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484D5B9-75ED-4B6A-964F-320E88F3685F}"/>
              </a:ext>
            </a:extLst>
          </p:cNvPr>
          <p:cNvSpPr/>
          <p:nvPr/>
        </p:nvSpPr>
        <p:spPr>
          <a:xfrm>
            <a:off x="1" y="0"/>
            <a:ext cx="5254898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6B5B99-27F7-473A-AC03-EB424F85E330}"/>
              </a:ext>
            </a:extLst>
          </p:cNvPr>
          <p:cNvSpPr txBox="1">
            <a:spLocks/>
          </p:cNvSpPr>
          <p:nvPr/>
        </p:nvSpPr>
        <p:spPr>
          <a:xfrm>
            <a:off x="6729497" y="1516931"/>
            <a:ext cx="4141703" cy="1128509"/>
          </a:xfrm>
          <a:prstGeom prst="rect">
            <a:avLst/>
          </a:prstGeom>
        </p:spPr>
        <p:txBody>
          <a:bodyPr anchor="t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Hydrological </a:t>
            </a:r>
          </a:p>
          <a:p>
            <a:r>
              <a:rPr lang="en-US" sz="6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module</a:t>
            </a:r>
            <a:endParaRPr lang="en-AT" sz="6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1D4BEE-60A0-41C7-9E2B-8D502D3A66A1}"/>
              </a:ext>
            </a:extLst>
          </p:cNvPr>
          <p:cNvSpPr txBox="1">
            <a:spLocks/>
          </p:cNvSpPr>
          <p:nvPr/>
        </p:nvSpPr>
        <p:spPr>
          <a:xfrm>
            <a:off x="6805930" y="2345010"/>
            <a:ext cx="4853380" cy="1661161"/>
          </a:xfrm>
          <a:prstGeom prst="rect">
            <a:avLst/>
          </a:prstGeom>
        </p:spPr>
        <p:txBody>
          <a:bodyPr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Mikhail Smilovic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FUSE team meeting on May 4, 2020</a:t>
            </a:r>
          </a:p>
        </p:txBody>
      </p:sp>
      <p:pic>
        <p:nvPicPr>
          <p:cNvPr id="4" name="Picture 3" descr="A herd of cattle walking across a beach next to a body of water&#10;&#10;Description automatically generated">
            <a:extLst>
              <a:ext uri="{FF2B5EF4-FFF2-40B4-BE49-F238E27FC236}">
                <a16:creationId xmlns:a16="http://schemas.microsoft.com/office/drawing/2014/main" id="{60AB1C4C-C7B8-43AD-B6F1-9843C5213A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77" b="2823"/>
          <a:stretch/>
        </p:blipFill>
        <p:spPr>
          <a:xfrm>
            <a:off x="0" y="1951059"/>
            <a:ext cx="5254899" cy="2955881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B623D2E-67C3-4273-8503-E664DDF88A52}"/>
              </a:ext>
            </a:extLst>
          </p:cNvPr>
          <p:cNvSpPr/>
          <p:nvPr/>
        </p:nvSpPr>
        <p:spPr>
          <a:xfrm>
            <a:off x="6937103" y="4655160"/>
            <a:ext cx="515757" cy="503560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745C8B0-43CD-4950-828B-F6F13D9DADFF}"/>
              </a:ext>
            </a:extLst>
          </p:cNvPr>
          <p:cNvSpPr/>
          <p:nvPr/>
        </p:nvSpPr>
        <p:spPr>
          <a:xfrm>
            <a:off x="8454133" y="4655160"/>
            <a:ext cx="515757" cy="50356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9B07D88-6DD4-4BF4-89BD-A22C750D57C1}"/>
              </a:ext>
            </a:extLst>
          </p:cNvPr>
          <p:cNvSpPr/>
          <p:nvPr/>
        </p:nvSpPr>
        <p:spPr>
          <a:xfrm>
            <a:off x="7695618" y="4655160"/>
            <a:ext cx="515757" cy="50356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9370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B5B825-18E5-4B0F-96DF-77A657D6A663}"/>
              </a:ext>
            </a:extLst>
          </p:cNvPr>
          <p:cNvGrpSpPr/>
          <p:nvPr/>
        </p:nvGrpSpPr>
        <p:grpSpPr>
          <a:xfrm>
            <a:off x="675640" y="1776284"/>
            <a:ext cx="10992385" cy="3398226"/>
            <a:chOff x="675640" y="1776284"/>
            <a:chExt cx="10992385" cy="3398226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B0E53B8-AFD7-4307-BF41-0D8F554EBD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719" t="23890" r="21510" b="3148"/>
            <a:stretch/>
          </p:blipFill>
          <p:spPr>
            <a:xfrm>
              <a:off x="675640" y="1776284"/>
              <a:ext cx="3364155" cy="3305429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0E948FD-F2AD-4121-9343-52221254B8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354" t="23890" r="21145" b="2036"/>
            <a:stretch/>
          </p:blipFill>
          <p:spPr>
            <a:xfrm>
              <a:off x="4361700" y="1801453"/>
              <a:ext cx="3422880" cy="3355765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4BCEBE67-9AC5-46BB-96A6-E0942F89AC96}"/>
                </a:ext>
              </a:extLst>
            </p:cNvPr>
            <p:cNvSpPr txBox="1"/>
            <p:nvPr/>
          </p:nvSpPr>
          <p:spPr>
            <a:xfrm>
              <a:off x="1730972" y="3192556"/>
              <a:ext cx="1146810" cy="400110"/>
            </a:xfrm>
            <a:prstGeom prst="rect">
              <a:avLst/>
            </a:prstGeom>
            <a:solidFill>
              <a:srgbClr val="636EFA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INPUTS</a:t>
              </a:r>
              <a:endParaRPr lang="en-AT" sz="2000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DDCE99E-6706-4080-A322-E532AA83659A}"/>
                </a:ext>
              </a:extLst>
            </p:cNvPr>
            <p:cNvSpPr txBox="1"/>
            <p:nvPr/>
          </p:nvSpPr>
          <p:spPr>
            <a:xfrm>
              <a:off x="5422043" y="3228942"/>
              <a:ext cx="1255395" cy="400110"/>
            </a:xfrm>
            <a:prstGeom prst="rect">
              <a:avLst/>
            </a:prstGeom>
            <a:solidFill>
              <a:srgbClr val="EF553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OUTPUTS</a:t>
              </a:r>
              <a:endParaRPr lang="en-AT" sz="2000" dirty="0">
                <a:solidFill>
                  <a:schemeClr val="bg1"/>
                </a:solidFill>
              </a:endParaRP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10D70EC-44F6-4F7F-AA7D-310FA2901354}"/>
                </a:ext>
              </a:extLst>
            </p:cNvPr>
            <p:cNvSpPr/>
            <p:nvPr/>
          </p:nvSpPr>
          <p:spPr>
            <a:xfrm rot="18206852">
              <a:off x="4549841" y="2621045"/>
              <a:ext cx="1348740" cy="316230"/>
            </a:xfrm>
            <a:prstGeom prst="rect">
              <a:avLst/>
            </a:prstGeom>
            <a:solidFill>
              <a:srgbClr val="F488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97C3F3-F62B-40D7-9BDC-B6B20E323B63}"/>
                </a:ext>
              </a:extLst>
            </p:cNvPr>
            <p:cNvSpPr txBox="1"/>
            <p:nvPr/>
          </p:nvSpPr>
          <p:spPr>
            <a:xfrm>
              <a:off x="5144554" y="2091508"/>
              <a:ext cx="1780700" cy="507831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Evapotranspiration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100" dirty="0">
                  <a:solidFill>
                    <a:schemeClr val="bg1"/>
                  </a:solidFill>
                </a:rPr>
                <a:t>(land)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F0E1EBF-6BD8-4A3C-A460-DB23F8366BDA}"/>
                </a:ext>
              </a:extLst>
            </p:cNvPr>
            <p:cNvSpPr txBox="1"/>
            <p:nvPr/>
          </p:nvSpPr>
          <p:spPr>
            <a:xfrm>
              <a:off x="1414027" y="2091508"/>
              <a:ext cx="1780700" cy="307777"/>
            </a:xfrm>
            <a:prstGeom prst="rect">
              <a:avLst/>
            </a:prstGeom>
            <a:solidFill>
              <a:srgbClr val="929AF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Rain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F595462-6A96-40C8-B5CA-D58DA5A5E8EA}"/>
                </a:ext>
              </a:extLst>
            </p:cNvPr>
            <p:cNvSpPr/>
            <p:nvPr/>
          </p:nvSpPr>
          <p:spPr>
            <a:xfrm rot="16200000">
              <a:off x="528936" y="3127947"/>
              <a:ext cx="1348740" cy="316230"/>
            </a:xfrm>
            <a:prstGeom prst="rect">
              <a:avLst/>
            </a:prstGeom>
            <a:solidFill>
              <a:srgbClr val="929AF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D498638-0D54-4204-83D4-9AF70762C12D}"/>
                </a:ext>
              </a:extLst>
            </p:cNvPr>
            <p:cNvSpPr txBox="1"/>
            <p:nvPr/>
          </p:nvSpPr>
          <p:spPr>
            <a:xfrm rot="18513987">
              <a:off x="6606230" y="3901842"/>
              <a:ext cx="891748" cy="492443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solidFill>
                    <a:schemeClr val="bg1"/>
                  </a:solidFill>
                </a:rPr>
                <a:t>River </a:t>
              </a:r>
            </a:p>
            <a:p>
              <a:pPr algn="ctr"/>
              <a:r>
                <a:rPr lang="en-US" sz="1300" dirty="0">
                  <a:solidFill>
                    <a:schemeClr val="bg1"/>
                  </a:solidFill>
                </a:rPr>
                <a:t>discharge </a:t>
              </a: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AA528B5-6609-4448-AF05-C7ECB48AC0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40896" t="26061" r="30729" b="24388"/>
            <a:stretch/>
          </p:blipFill>
          <p:spPr>
            <a:xfrm>
              <a:off x="8208548" y="1776284"/>
              <a:ext cx="3459477" cy="3398226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94C165-4270-4C9C-968C-67EC4F93D1C5}"/>
                </a:ext>
              </a:extLst>
            </p:cNvPr>
            <p:cNvSpPr txBox="1"/>
            <p:nvPr/>
          </p:nvSpPr>
          <p:spPr>
            <a:xfrm>
              <a:off x="9324885" y="3121454"/>
              <a:ext cx="1255395" cy="707886"/>
            </a:xfrm>
            <a:prstGeom prst="rect">
              <a:avLst/>
            </a:prstGeom>
            <a:solidFill>
              <a:srgbClr val="00CC96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STORAGE CHANGE</a:t>
              </a:r>
              <a:endParaRPr lang="en-AT" sz="20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33F415F-44C5-484D-89C4-FABC0BE00FAE}"/>
                </a:ext>
              </a:extLst>
            </p:cNvPr>
            <p:cNvSpPr txBox="1"/>
            <p:nvPr/>
          </p:nvSpPr>
          <p:spPr>
            <a:xfrm>
              <a:off x="9115574" y="2196310"/>
              <a:ext cx="1780700" cy="307777"/>
            </a:xfrm>
            <a:prstGeom prst="rect">
              <a:avLst/>
            </a:prstGeom>
            <a:solidFill>
              <a:srgbClr val="929AF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Groundwater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7B7CE2D-1C00-4F51-89F2-BB67A327CCA6}"/>
                </a:ext>
              </a:extLst>
            </p:cNvPr>
            <p:cNvSpPr txBox="1"/>
            <p:nvPr/>
          </p:nvSpPr>
          <p:spPr>
            <a:xfrm rot="17844655">
              <a:off x="10594483" y="3918581"/>
              <a:ext cx="1020523" cy="307777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Soil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558BCAF-D291-479A-BCE9-F6F338BFCDBD}"/>
                </a:ext>
              </a:extLst>
            </p:cNvPr>
            <p:cNvSpPr txBox="1"/>
            <p:nvPr/>
          </p:nvSpPr>
          <p:spPr>
            <a:xfrm rot="2242521">
              <a:off x="8405125" y="4128982"/>
              <a:ext cx="1780700" cy="307777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Waterbodies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ACB4D24-5AEE-44CD-8881-6788DA204A0C}"/>
                </a:ext>
              </a:extLst>
            </p:cNvPr>
            <p:cNvSpPr/>
            <p:nvPr/>
          </p:nvSpPr>
          <p:spPr>
            <a:xfrm rot="17888945">
              <a:off x="10616859" y="4132942"/>
              <a:ext cx="1266763" cy="97925"/>
            </a:xfrm>
            <a:prstGeom prst="rect">
              <a:avLst/>
            </a:prstGeom>
            <a:solidFill>
              <a:srgbClr val="F488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</p:grpSp>
    </p:spTree>
    <p:extLst>
      <p:ext uri="{BB962C8B-B14F-4D97-AF65-F5344CB8AC3E}">
        <p14:creationId xmlns:p14="http://schemas.microsoft.com/office/powerpoint/2010/main" val="37131271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>
            <a:extLst>
              <a:ext uri="{FF2B5EF4-FFF2-40B4-BE49-F238E27FC236}">
                <a16:creationId xmlns:a16="http://schemas.microsoft.com/office/drawing/2014/main" id="{7DAADCC7-D4BF-47AE-B885-476217CBA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Water balance circle</a:t>
            </a:r>
            <a:endParaRPr lang="en-AT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5EC7FA-A892-4F44-B3FB-8030B00063FE}"/>
              </a:ext>
            </a:extLst>
          </p:cNvPr>
          <p:cNvSpPr/>
          <p:nvPr/>
        </p:nvSpPr>
        <p:spPr>
          <a:xfrm>
            <a:off x="838200" y="1951672"/>
            <a:ext cx="456452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 water balance is illustrated here in a sunburst pie chart, showing the contribution of inputs, outputs, and storage change, as well as their specific partitions, over a certain period.</a:t>
            </a:r>
            <a:endParaRPr lang="en-AT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A2CD230-5208-40A3-948D-0BBE4C6E40EA}"/>
              </a:ext>
            </a:extLst>
          </p:cNvPr>
          <p:cNvGrpSpPr/>
          <p:nvPr/>
        </p:nvGrpSpPr>
        <p:grpSpPr>
          <a:xfrm>
            <a:off x="5905500" y="1027906"/>
            <a:ext cx="5448300" cy="5414824"/>
            <a:chOff x="5905500" y="1027906"/>
            <a:chExt cx="5448300" cy="541482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8417026-1D35-4862-B060-835F66560E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9167" t="29537" r="26927" b="10556"/>
            <a:stretch/>
          </p:blipFill>
          <p:spPr>
            <a:xfrm>
              <a:off x="5905500" y="1027906"/>
              <a:ext cx="5448300" cy="541482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3AEFF9D-8A09-48C2-AA3E-6C75DA58FFB0}"/>
                </a:ext>
              </a:extLst>
            </p:cNvPr>
            <p:cNvSpPr txBox="1"/>
            <p:nvPr/>
          </p:nvSpPr>
          <p:spPr>
            <a:xfrm>
              <a:off x="8001952" y="2276235"/>
              <a:ext cx="1255395" cy="400110"/>
            </a:xfrm>
            <a:prstGeom prst="rect">
              <a:avLst/>
            </a:prstGeom>
            <a:solidFill>
              <a:srgbClr val="EF5538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OUTPUTS</a:t>
              </a:r>
              <a:endParaRPr lang="en-AT" sz="20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8232D2F-4AF4-4326-BD97-C2C5756900B6}"/>
                </a:ext>
              </a:extLst>
            </p:cNvPr>
            <p:cNvSpPr txBox="1"/>
            <p:nvPr/>
          </p:nvSpPr>
          <p:spPr>
            <a:xfrm>
              <a:off x="8056244" y="4862606"/>
              <a:ext cx="1146810" cy="400110"/>
            </a:xfrm>
            <a:prstGeom prst="rect">
              <a:avLst/>
            </a:prstGeom>
            <a:solidFill>
              <a:srgbClr val="636EFA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INPUTS</a:t>
              </a:r>
              <a:endParaRPr lang="en-AT" sz="20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F048232-70DD-4EED-8DC6-852191B1FF81}"/>
                </a:ext>
              </a:extLst>
            </p:cNvPr>
            <p:cNvSpPr txBox="1"/>
            <p:nvPr/>
          </p:nvSpPr>
          <p:spPr>
            <a:xfrm>
              <a:off x="7805937" y="5771608"/>
              <a:ext cx="1780700" cy="307777"/>
            </a:xfrm>
            <a:prstGeom prst="rect">
              <a:avLst/>
            </a:prstGeom>
            <a:solidFill>
              <a:srgbClr val="929AFC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Rain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3D10FA5-D2C6-44D1-B368-9E33199BF38E}"/>
                </a:ext>
              </a:extLst>
            </p:cNvPr>
            <p:cNvSpPr txBox="1"/>
            <p:nvPr/>
          </p:nvSpPr>
          <p:spPr>
            <a:xfrm rot="1041441">
              <a:off x="6116719" y="3027091"/>
              <a:ext cx="854420" cy="276999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</a:rPr>
                <a:t>Discharge 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68BE9D1-386B-4336-BCDD-61E3706D41B7}"/>
                </a:ext>
              </a:extLst>
            </p:cNvPr>
            <p:cNvSpPr/>
            <p:nvPr/>
          </p:nvSpPr>
          <p:spPr>
            <a:xfrm rot="1235348">
              <a:off x="8912267" y="1782601"/>
              <a:ext cx="1348740" cy="316230"/>
            </a:xfrm>
            <a:prstGeom prst="rect">
              <a:avLst/>
            </a:prstGeom>
            <a:solidFill>
              <a:srgbClr val="F4887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T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4DBF2113-F2A8-49C5-BA40-1287B37F6D1A}"/>
                </a:ext>
              </a:extLst>
            </p:cNvPr>
            <p:cNvSpPr txBox="1"/>
            <p:nvPr/>
          </p:nvSpPr>
          <p:spPr>
            <a:xfrm>
              <a:off x="7885214" y="1410456"/>
              <a:ext cx="1780700" cy="507831"/>
            </a:xfrm>
            <a:prstGeom prst="rect">
              <a:avLst/>
            </a:prstGeom>
            <a:solidFill>
              <a:srgbClr val="F4887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/>
                  </a:solidFill>
                </a:rPr>
                <a:t>Evapotranspiration</a:t>
              </a:r>
              <a:r>
                <a:rPr lang="en-US" sz="1600" dirty="0">
                  <a:solidFill>
                    <a:schemeClr val="bg1"/>
                  </a:solidFill>
                </a:rPr>
                <a:t> </a:t>
              </a:r>
              <a:r>
                <a:rPr lang="en-US" sz="1100" dirty="0">
                  <a:solidFill>
                    <a:schemeClr val="bg1"/>
                  </a:solidFill>
                </a:rPr>
                <a:t>(land)</a:t>
              </a:r>
              <a:endParaRPr lang="en-AT" sz="16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3518CD-F4EF-4F8C-AEDA-5864C98C8722}"/>
                </a:ext>
              </a:extLst>
            </p:cNvPr>
            <p:cNvSpPr txBox="1"/>
            <p:nvPr/>
          </p:nvSpPr>
          <p:spPr>
            <a:xfrm>
              <a:off x="7885214" y="3396662"/>
              <a:ext cx="1535748" cy="70788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Water flows total</a:t>
              </a:r>
              <a:endParaRPr lang="en-AT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39" name="Title 1">
            <a:extLst>
              <a:ext uri="{FF2B5EF4-FFF2-40B4-BE49-F238E27FC236}">
                <a16:creationId xmlns:a16="http://schemas.microsoft.com/office/drawing/2014/main" id="{1AC8AC41-E555-492D-B677-E9E15DCEF72F}"/>
              </a:ext>
            </a:extLst>
          </p:cNvPr>
          <p:cNvSpPr txBox="1">
            <a:spLocks/>
          </p:cNvSpPr>
          <p:nvPr/>
        </p:nvSpPr>
        <p:spPr>
          <a:xfrm>
            <a:off x="838200" y="5436349"/>
            <a:ext cx="4790897" cy="83872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Continue to Jupyter Notebooks</a:t>
            </a:r>
            <a:endParaRPr lang="en-AT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5731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A0EAADA-CDC4-4B6A-B697-B3A74047EFD9}"/>
                  </a:ext>
                </a:extLst>
              </p:cNvPr>
              <p:cNvSpPr/>
              <p:nvPr/>
            </p:nvSpPr>
            <p:spPr>
              <a:xfrm>
                <a:off x="1327879" y="5849340"/>
                <a:ext cx="3657472" cy="7961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u="none" strike="noStrike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u="none" strike="noStrike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US" b="0" i="1" u="none" strike="noStrike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𝑆𝑡𝑜𝑟𝑎𝑔𝑒𝑠</m:t>
                          </m:r>
                        </m:sub>
                        <m:sup/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b="0" i="1" u="none" strike="noStrik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nor/>
                                </m:rPr>
                                <a:rPr lang="en-US" b="0" i="0" u="none" strike="noStrik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Storage</m:t>
                              </m:r>
                              <m:r>
                                <m:rPr>
                                  <m:nor/>
                                </m:rPr>
                                <a:rPr lang="en-US" b="0" i="0" u="none" strike="noStrik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b="0" i="0" u="none" strike="noStrike" smtClean="0">
                                  <a:solidFill>
                                    <a:srgbClr val="000000"/>
                                  </a:solidFill>
                                  <a:effectLst/>
                                  <a:latin typeface="Cambria Math" panose="02040503050406030204" pitchFamily="18" charset="0"/>
                                </a:rPr>
                                <m:t>change</m:t>
                              </m:r>
                            </m:e>
                          </m:d>
                        </m:e>
                      </m:nary>
                    </m:oMath>
                  </m:oMathPara>
                </a14:m>
                <a:endParaRPr lang="en-AT" dirty="0"/>
              </a:p>
            </p:txBody>
          </p:sp>
        </mc:Choice>
        <mc:Fallback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6A0EAADA-CDC4-4B6A-B697-B3A74047EFD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7879" y="5849340"/>
                <a:ext cx="3657472" cy="79611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A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EDBBB6DD-48BE-46D8-9DAB-F670E3FE391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9508" t="22617" r="26649" b="17056"/>
          <a:stretch/>
        </p:blipFill>
        <p:spPr>
          <a:xfrm>
            <a:off x="793439" y="5810915"/>
            <a:ext cx="870635" cy="8729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EDA292-A482-466A-BB27-0F1B9695C6C3}"/>
              </a:ext>
            </a:extLst>
          </p:cNvPr>
          <p:cNvSpPr txBox="1"/>
          <p:nvPr/>
        </p:nvSpPr>
        <p:spPr>
          <a:xfrm>
            <a:off x="1058530" y="6152075"/>
            <a:ext cx="338470" cy="184666"/>
          </a:xfrm>
          <a:prstGeom prst="rect">
            <a:avLst/>
          </a:prstGeom>
          <a:solidFill>
            <a:srgbClr val="00CC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00" dirty="0">
                <a:solidFill>
                  <a:schemeClr val="bg1"/>
                </a:solidFill>
              </a:rPr>
              <a:t>STORAGE CHANGE</a:t>
            </a:r>
            <a:endParaRPr lang="en-AT" sz="3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70F915D-51C1-4089-9D6F-45B12F7F34D9}"/>
              </a:ext>
            </a:extLst>
          </p:cNvPr>
          <p:cNvSpPr/>
          <p:nvPr/>
        </p:nvSpPr>
        <p:spPr>
          <a:xfrm>
            <a:off x="558800" y="5635833"/>
            <a:ext cx="4057650" cy="1118887"/>
          </a:xfrm>
          <a:prstGeom prst="rect">
            <a:avLst/>
          </a:prstGeom>
          <a:noFill/>
          <a:ln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2009636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DE7FFD28-545C-4C88-A2E7-152FB234C9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91135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0B2F9-7154-48EC-B6E5-39BDB5632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0"/>
            <a:ext cx="10515600" cy="3738562"/>
          </a:xfrm>
        </p:spPr>
        <p:txBody>
          <a:bodyPr>
            <a:normAutofit/>
          </a:bodyPr>
          <a:lstStyle/>
          <a:p>
            <a:r>
              <a:rPr lang="en-US" sz="2400" dirty="0"/>
              <a:t>A water balance is used to understand the different flows through a system. </a:t>
            </a:r>
          </a:p>
          <a:p>
            <a:endParaRPr lang="en-US" sz="2400" dirty="0"/>
          </a:p>
          <a:p>
            <a:r>
              <a:rPr lang="en-US" sz="2400" dirty="0"/>
              <a:t>The </a:t>
            </a:r>
            <a:r>
              <a:rPr lang="en-US" sz="2400" dirty="0">
                <a:solidFill>
                  <a:srgbClr val="636EFA"/>
                </a:solidFill>
              </a:rPr>
              <a:t>inputs</a:t>
            </a:r>
            <a:r>
              <a:rPr lang="en-US" sz="2400" dirty="0"/>
              <a:t> to the system should equal the </a:t>
            </a:r>
            <a:r>
              <a:rPr lang="en-US" sz="2400" dirty="0">
                <a:solidFill>
                  <a:srgbClr val="EF5538"/>
                </a:solidFill>
              </a:rPr>
              <a:t>outputs</a:t>
            </a:r>
            <a:r>
              <a:rPr lang="en-US" sz="2400" dirty="0"/>
              <a:t> from the system plus whatever </a:t>
            </a:r>
            <a:r>
              <a:rPr lang="en-US" sz="2400" dirty="0">
                <a:solidFill>
                  <a:srgbClr val="00CC96"/>
                </a:solidFill>
              </a:rPr>
              <a:t>changed in the system</a:t>
            </a:r>
            <a:r>
              <a:rPr lang="en-US" sz="2400" dirty="0"/>
              <a:t>. 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3200" dirty="0">
                <a:solidFill>
                  <a:srgbClr val="636EFA"/>
                </a:solidFill>
              </a:rPr>
              <a:t>Inputs</a:t>
            </a:r>
            <a:r>
              <a:rPr lang="en-US" sz="3200" dirty="0"/>
              <a:t> = </a:t>
            </a:r>
            <a:r>
              <a:rPr lang="en-US" sz="3200" dirty="0">
                <a:solidFill>
                  <a:srgbClr val="EF5538"/>
                </a:solidFill>
              </a:rPr>
              <a:t>Outputs</a:t>
            </a:r>
            <a:r>
              <a:rPr lang="en-US" sz="3200" dirty="0"/>
              <a:t> +  </a:t>
            </a:r>
            <a:r>
              <a:rPr lang="en-US" sz="3200" dirty="0">
                <a:solidFill>
                  <a:srgbClr val="00CC96"/>
                </a:solidFill>
              </a:rPr>
              <a:t>Storage change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7FE915-4075-4361-801A-4F2A32C5D2FC}"/>
              </a:ext>
            </a:extLst>
          </p:cNvPr>
          <p:cNvSpPr/>
          <p:nvPr/>
        </p:nvSpPr>
        <p:spPr>
          <a:xfrm>
            <a:off x="0" y="0"/>
            <a:ext cx="12191999" cy="19113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C8B54B-7BDD-49AC-ADDF-C363764F8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600" dirty="0">
                <a:solidFill>
                  <a:srgbClr val="FFFFFF"/>
                </a:solidFill>
              </a:rPr>
              <a:t>Water balance of a watershed</a:t>
            </a:r>
            <a:endParaRPr lang="en-AT" sz="4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0482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A8B32854-1B87-4E1C-A84F-CE10D4C3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636EFA"/>
                </a:solidFill>
              </a:rPr>
              <a:t>Inputs: How is water entering the watershed?</a:t>
            </a:r>
            <a:endParaRPr lang="en-AT" dirty="0">
              <a:solidFill>
                <a:srgbClr val="636EFA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CB359-DA36-43B5-84AE-45848D6CC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6" y="1423987"/>
            <a:ext cx="8229599" cy="497636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41460D2-6E9E-4C31-BC61-0A9E25363761}"/>
              </a:ext>
            </a:extLst>
          </p:cNvPr>
          <p:cNvSpPr/>
          <p:nvPr/>
        </p:nvSpPr>
        <p:spPr>
          <a:xfrm>
            <a:off x="10106025" y="2709000"/>
            <a:ext cx="720000" cy="720000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462272-3863-4C0E-AA64-398C6E53DBF7}"/>
              </a:ext>
            </a:extLst>
          </p:cNvPr>
          <p:cNvSpPr/>
          <p:nvPr/>
        </p:nvSpPr>
        <p:spPr>
          <a:xfrm>
            <a:off x="9287863" y="2895597"/>
            <a:ext cx="1389674" cy="400050"/>
          </a:xfrm>
          <a:prstGeom prst="roundRect">
            <a:avLst/>
          </a:prstGeom>
          <a:noFill/>
          <a:ln w="57150"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38913699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B0E53B8-AFD7-4307-BF41-0D8F554EBD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23890" r="21510" b="3148"/>
          <a:stretch/>
        </p:blipFill>
        <p:spPr>
          <a:xfrm>
            <a:off x="650089" y="2034476"/>
            <a:ext cx="3364155" cy="330542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BCEBE67-9AC5-46BB-96A6-E0942F89AC96}"/>
              </a:ext>
            </a:extLst>
          </p:cNvPr>
          <p:cNvSpPr txBox="1"/>
          <p:nvPr/>
        </p:nvSpPr>
        <p:spPr>
          <a:xfrm>
            <a:off x="1705421" y="3450748"/>
            <a:ext cx="1146810" cy="400110"/>
          </a:xfrm>
          <a:prstGeom prst="rect">
            <a:avLst/>
          </a:prstGeom>
          <a:solidFill>
            <a:srgbClr val="636EF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INPUTS</a:t>
            </a:r>
            <a:endParaRPr lang="en-AT" sz="20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F0E1EBF-6BD8-4A3C-A460-DB23F8366BDA}"/>
              </a:ext>
            </a:extLst>
          </p:cNvPr>
          <p:cNvSpPr txBox="1"/>
          <p:nvPr/>
        </p:nvSpPr>
        <p:spPr>
          <a:xfrm>
            <a:off x="1388476" y="2349700"/>
            <a:ext cx="1780700" cy="307777"/>
          </a:xfrm>
          <a:prstGeom prst="rect">
            <a:avLst/>
          </a:prstGeom>
          <a:solidFill>
            <a:srgbClr val="929A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Rain</a:t>
            </a:r>
            <a:endParaRPr lang="en-AT" sz="1600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F595462-6A96-40C8-B5CA-D58DA5A5E8EA}"/>
              </a:ext>
            </a:extLst>
          </p:cNvPr>
          <p:cNvSpPr/>
          <p:nvPr/>
        </p:nvSpPr>
        <p:spPr>
          <a:xfrm rot="16200000">
            <a:off x="503385" y="3386139"/>
            <a:ext cx="1348740" cy="316230"/>
          </a:xfrm>
          <a:prstGeom prst="rect">
            <a:avLst/>
          </a:prstGeom>
          <a:solidFill>
            <a:srgbClr val="929A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8B32854-1B87-4E1C-A84F-CE10D4C3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636EFA"/>
                </a:solidFill>
              </a:rPr>
              <a:t>Inputs</a:t>
            </a:r>
            <a:endParaRPr lang="en-AT" dirty="0">
              <a:solidFill>
                <a:srgbClr val="636EFA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90BEA86-9B06-4696-B24E-0BDA22A97A2D}"/>
              </a:ext>
            </a:extLst>
          </p:cNvPr>
          <p:cNvSpPr/>
          <p:nvPr/>
        </p:nvSpPr>
        <p:spPr>
          <a:xfrm>
            <a:off x="6372870" y="1255817"/>
            <a:ext cx="5181067" cy="4432494"/>
          </a:xfrm>
          <a:prstGeom prst="rect">
            <a:avLst/>
          </a:prstGeom>
          <a:noFill/>
          <a:ln w="12700"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>
              <a:solidFill>
                <a:srgbClr val="EF5538"/>
              </a:solidFill>
            </a:endParaRP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78602834-0BB6-4990-9C76-F34EBCA0A80C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7384" y="52754"/>
            <a:ext cx="394235" cy="4056737"/>
          </a:xfrm>
          <a:prstGeom prst="bentConnector2">
            <a:avLst/>
          </a:prstGeom>
          <a:ln w="12700">
            <a:solidFill>
              <a:srgbClr val="636EF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" name="Picture 39">
            <a:extLst>
              <a:ext uri="{FF2B5EF4-FFF2-40B4-BE49-F238E27FC236}">
                <a16:creationId xmlns:a16="http://schemas.microsoft.com/office/drawing/2014/main" id="{061C1D75-C642-476B-A1B2-12F09D9EE8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60775" y="1505448"/>
            <a:ext cx="4683674" cy="3156389"/>
          </a:xfrm>
          <a:prstGeom prst="rect">
            <a:avLst/>
          </a:prstGeom>
        </p:spPr>
      </p:pic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9074657E-3678-422E-B9EB-684EACCCFE03}"/>
              </a:ext>
            </a:extLst>
          </p:cNvPr>
          <p:cNvSpPr txBox="1">
            <a:spLocks/>
          </p:cNvSpPr>
          <p:nvPr/>
        </p:nvSpPr>
        <p:spPr>
          <a:xfrm>
            <a:off x="6838171" y="4808666"/>
            <a:ext cx="4515629" cy="79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929AFC"/>
                </a:solidFill>
              </a:rPr>
              <a:t>Rainfall occurs mainly from June to </a:t>
            </a:r>
            <a:br>
              <a:rPr lang="en-US" sz="2000" dirty="0">
                <a:solidFill>
                  <a:srgbClr val="929AFC"/>
                </a:solidFill>
              </a:rPr>
            </a:br>
            <a:r>
              <a:rPr lang="en-US" sz="2000" dirty="0">
                <a:solidFill>
                  <a:srgbClr val="929AFC"/>
                </a:solidFill>
              </a:rPr>
              <a:t>October, and more towards the west.</a:t>
            </a:r>
            <a:endParaRPr lang="en-AT" sz="2000" dirty="0">
              <a:solidFill>
                <a:srgbClr val="929AFC"/>
              </a:solidFill>
            </a:endParaRP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B810C468-D28D-4076-86B1-84890AF51698}"/>
              </a:ext>
            </a:extLst>
          </p:cNvPr>
          <p:cNvSpPr txBox="1">
            <a:spLocks/>
          </p:cNvSpPr>
          <p:nvPr/>
        </p:nvSpPr>
        <p:spPr>
          <a:xfrm>
            <a:off x="4829190" y="1159289"/>
            <a:ext cx="1548356" cy="875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636EFA"/>
                </a:solidFill>
              </a:rPr>
              <a:t>Highlight</a:t>
            </a:r>
            <a:endParaRPr lang="en-AT" sz="2800" dirty="0">
              <a:solidFill>
                <a:srgbClr val="636EF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465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A8B32854-1B87-4E1C-A84F-CE10D4C3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EF5538"/>
                </a:solidFill>
              </a:rPr>
              <a:t>Outputs: How is water leaving the watershed?</a:t>
            </a:r>
            <a:endParaRPr lang="en-AT" dirty="0">
              <a:solidFill>
                <a:srgbClr val="EF5538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CB359-DA36-43B5-84AE-45848D6CC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6" y="1423987"/>
            <a:ext cx="8229599" cy="4976369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5C860F0B-918D-4D5A-8BE5-22F9ADD2722D}"/>
              </a:ext>
            </a:extLst>
          </p:cNvPr>
          <p:cNvSpPr/>
          <p:nvPr/>
        </p:nvSpPr>
        <p:spPr>
          <a:xfrm>
            <a:off x="7531463" y="1479844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D042253-EF9D-4167-8F44-F6FF56A60A6C}"/>
              </a:ext>
            </a:extLst>
          </p:cNvPr>
          <p:cNvSpPr/>
          <p:nvPr/>
        </p:nvSpPr>
        <p:spPr>
          <a:xfrm>
            <a:off x="6601812" y="1933141"/>
            <a:ext cx="1280125" cy="719571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50CE8C0-F4AF-4661-ABD5-933F3587A481}"/>
              </a:ext>
            </a:extLst>
          </p:cNvPr>
          <p:cNvSpPr/>
          <p:nvPr/>
        </p:nvSpPr>
        <p:spPr>
          <a:xfrm>
            <a:off x="3609975" y="3300406"/>
            <a:ext cx="1081087" cy="442916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0F8E6C7-8E21-4CEB-8341-84DE37F4C6D9}"/>
              </a:ext>
            </a:extLst>
          </p:cNvPr>
          <p:cNvSpPr/>
          <p:nvPr/>
        </p:nvSpPr>
        <p:spPr>
          <a:xfrm>
            <a:off x="3064238" y="3069000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90DB7D2-1847-4456-B89C-A63D5ECACF10}"/>
              </a:ext>
            </a:extLst>
          </p:cNvPr>
          <p:cNvSpPr/>
          <p:nvPr/>
        </p:nvSpPr>
        <p:spPr>
          <a:xfrm>
            <a:off x="4110038" y="4157649"/>
            <a:ext cx="1423986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24A5446-812B-4E48-83FF-B97CDC3806AB}"/>
              </a:ext>
            </a:extLst>
          </p:cNvPr>
          <p:cNvSpPr/>
          <p:nvPr/>
        </p:nvSpPr>
        <p:spPr>
          <a:xfrm>
            <a:off x="3750038" y="3991839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471369A-303C-4903-A090-9D1D8F8A4D1A}"/>
              </a:ext>
            </a:extLst>
          </p:cNvPr>
          <p:cNvSpPr/>
          <p:nvPr/>
        </p:nvSpPr>
        <p:spPr>
          <a:xfrm>
            <a:off x="6467477" y="4140183"/>
            <a:ext cx="1200148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B29D058-7EE1-4864-8B10-CEBA5F82259C}"/>
              </a:ext>
            </a:extLst>
          </p:cNvPr>
          <p:cNvSpPr/>
          <p:nvPr/>
        </p:nvSpPr>
        <p:spPr>
          <a:xfrm>
            <a:off x="7180891" y="3280700"/>
            <a:ext cx="1200148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B96076-9761-4868-AE1E-9C8AF392750F}"/>
              </a:ext>
            </a:extLst>
          </p:cNvPr>
          <p:cNvSpPr/>
          <p:nvPr/>
        </p:nvSpPr>
        <p:spPr>
          <a:xfrm>
            <a:off x="8132018" y="3552171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7F4FD33-17FA-4352-AD30-D0A4E4529069}"/>
              </a:ext>
            </a:extLst>
          </p:cNvPr>
          <p:cNvSpPr/>
          <p:nvPr/>
        </p:nvSpPr>
        <p:spPr>
          <a:xfrm>
            <a:off x="7412018" y="4439757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DD43546-DF25-4415-920E-FAF7EEF280DE}"/>
              </a:ext>
            </a:extLst>
          </p:cNvPr>
          <p:cNvSpPr/>
          <p:nvPr/>
        </p:nvSpPr>
        <p:spPr>
          <a:xfrm>
            <a:off x="1132231" y="3840306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E6A9EF7-C037-42CC-9BAD-7425FE0B78E1}"/>
              </a:ext>
            </a:extLst>
          </p:cNvPr>
          <p:cNvSpPr/>
          <p:nvPr/>
        </p:nvSpPr>
        <p:spPr>
          <a:xfrm>
            <a:off x="1450182" y="4007849"/>
            <a:ext cx="1423986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2011172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CE541280-10AB-4F73-847F-9F0A92962559}"/>
              </a:ext>
            </a:extLst>
          </p:cNvPr>
          <p:cNvSpPr/>
          <p:nvPr/>
        </p:nvSpPr>
        <p:spPr>
          <a:xfrm>
            <a:off x="6372870" y="1255817"/>
            <a:ext cx="5181067" cy="4432494"/>
          </a:xfrm>
          <a:prstGeom prst="rect">
            <a:avLst/>
          </a:prstGeom>
          <a:noFill/>
          <a:ln w="1270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>
              <a:solidFill>
                <a:srgbClr val="EF5538"/>
              </a:solidFill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4EC227C-3823-4EAF-B0A7-742B2A38F6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354" t="23890" r="21145" b="2036"/>
          <a:stretch/>
        </p:blipFill>
        <p:spPr>
          <a:xfrm>
            <a:off x="604693" y="2036196"/>
            <a:ext cx="3422880" cy="335576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0645966-6996-480C-A8E3-1CFCDC88342C}"/>
              </a:ext>
            </a:extLst>
          </p:cNvPr>
          <p:cNvSpPr txBox="1"/>
          <p:nvPr/>
        </p:nvSpPr>
        <p:spPr>
          <a:xfrm>
            <a:off x="1665036" y="3463685"/>
            <a:ext cx="1255395" cy="400110"/>
          </a:xfrm>
          <a:prstGeom prst="rect">
            <a:avLst/>
          </a:prstGeom>
          <a:solidFill>
            <a:srgbClr val="EF5538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OUTPUTS</a:t>
            </a:r>
            <a:endParaRPr lang="en-AT" sz="2000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2212F1-FAB6-4DDE-8681-1CF8CCBA000C}"/>
              </a:ext>
            </a:extLst>
          </p:cNvPr>
          <p:cNvSpPr/>
          <p:nvPr/>
        </p:nvSpPr>
        <p:spPr>
          <a:xfrm rot="18206852">
            <a:off x="792834" y="2855788"/>
            <a:ext cx="1348740" cy="316230"/>
          </a:xfrm>
          <a:prstGeom prst="rect">
            <a:avLst/>
          </a:prstGeom>
          <a:solidFill>
            <a:srgbClr val="F48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DB00BB-DFD5-410D-B13B-C669EFCF7D4A}"/>
              </a:ext>
            </a:extLst>
          </p:cNvPr>
          <p:cNvSpPr txBox="1"/>
          <p:nvPr/>
        </p:nvSpPr>
        <p:spPr>
          <a:xfrm>
            <a:off x="1387547" y="2326251"/>
            <a:ext cx="1780700" cy="507831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Evapotranspiration</a:t>
            </a:r>
            <a:r>
              <a:rPr lang="en-US" sz="1600" dirty="0">
                <a:solidFill>
                  <a:schemeClr val="bg1"/>
                </a:solidFill>
              </a:rPr>
              <a:t> </a:t>
            </a:r>
            <a:r>
              <a:rPr lang="en-US" sz="1100" dirty="0">
                <a:solidFill>
                  <a:schemeClr val="bg1"/>
                </a:solidFill>
              </a:rPr>
              <a:t>(land)</a:t>
            </a:r>
            <a:endParaRPr lang="en-AT" sz="16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DF52F31-035B-4F63-A4F0-183D4DF5CD6F}"/>
              </a:ext>
            </a:extLst>
          </p:cNvPr>
          <p:cNvSpPr txBox="1"/>
          <p:nvPr/>
        </p:nvSpPr>
        <p:spPr>
          <a:xfrm rot="18513987">
            <a:off x="2849223" y="4136585"/>
            <a:ext cx="891748" cy="492443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300" dirty="0">
                <a:solidFill>
                  <a:schemeClr val="bg1"/>
                </a:solidFill>
              </a:rPr>
              <a:t>River </a:t>
            </a:r>
          </a:p>
          <a:p>
            <a:pPr algn="ctr"/>
            <a:r>
              <a:rPr lang="en-US" sz="1300" dirty="0">
                <a:solidFill>
                  <a:schemeClr val="bg1"/>
                </a:solidFill>
              </a:rPr>
              <a:t>discharge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8225452A-C73B-4365-A76E-167B90DEA7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EF5538"/>
                </a:solidFill>
              </a:rPr>
              <a:t>Outputs:</a:t>
            </a:r>
            <a:endParaRPr lang="en-AT" dirty="0">
              <a:solidFill>
                <a:srgbClr val="EF5538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B178E8-5332-4DFE-8838-A66FDDF9F3F4}"/>
              </a:ext>
            </a:extLst>
          </p:cNvPr>
          <p:cNvSpPr txBox="1"/>
          <p:nvPr/>
        </p:nvSpPr>
        <p:spPr>
          <a:xfrm>
            <a:off x="4090624" y="3002314"/>
            <a:ext cx="1780700" cy="307777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Channel evaporation</a:t>
            </a:r>
            <a:endParaRPr lang="en-AT" sz="1600" dirty="0">
              <a:solidFill>
                <a:schemeClr val="bg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C72A88A-8FAD-4772-8D4E-1FF4F47D54EC}"/>
              </a:ext>
            </a:extLst>
          </p:cNvPr>
          <p:cNvSpPr txBox="1"/>
          <p:nvPr/>
        </p:nvSpPr>
        <p:spPr>
          <a:xfrm>
            <a:off x="4090624" y="3497108"/>
            <a:ext cx="1780700" cy="523220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non-Irrigation consumption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15822CE-7DA3-40CD-A5CA-189640B17181}"/>
              </a:ext>
            </a:extLst>
          </p:cNvPr>
          <p:cNvSpPr txBox="1"/>
          <p:nvPr/>
        </p:nvSpPr>
        <p:spPr>
          <a:xfrm>
            <a:off x="4090624" y="4207345"/>
            <a:ext cx="1780700" cy="523220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Waterbody evaporation</a:t>
            </a:r>
          </a:p>
        </p:txBody>
      </p: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BD62551E-88D4-4606-A13F-CCBCF2956D9D}"/>
              </a:ext>
            </a:extLst>
          </p:cNvPr>
          <p:cNvCxnSpPr>
            <a:cxnSpLocks/>
            <a:endCxn id="30" idx="1"/>
          </p:cNvCxnSpPr>
          <p:nvPr/>
        </p:nvCxnSpPr>
        <p:spPr>
          <a:xfrm rot="5400000" flipH="1" flipV="1">
            <a:off x="3736269" y="3309387"/>
            <a:ext cx="507539" cy="201172"/>
          </a:xfrm>
          <a:prstGeom prst="bentConnector2">
            <a:avLst/>
          </a:prstGeom>
          <a:ln>
            <a:solidFill>
              <a:srgbClr val="EF55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6B8A58C4-8B88-4A2A-A7F6-45FF066120BD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3889450" y="3758718"/>
            <a:ext cx="201174" cy="12970"/>
          </a:xfrm>
          <a:prstGeom prst="bentConnector3">
            <a:avLst>
              <a:gd name="adj1" fmla="val 50000"/>
            </a:avLst>
          </a:prstGeom>
          <a:ln>
            <a:solidFill>
              <a:srgbClr val="EF55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nector: Elbow 41">
            <a:extLst>
              <a:ext uri="{FF2B5EF4-FFF2-40B4-BE49-F238E27FC236}">
                <a16:creationId xmlns:a16="http://schemas.microsoft.com/office/drawing/2014/main" id="{6D4CA259-113D-4787-8A29-EBBE2E2848C5}"/>
              </a:ext>
            </a:extLst>
          </p:cNvPr>
          <p:cNvCxnSpPr>
            <a:cxnSpLocks/>
            <a:endCxn id="32" idx="1"/>
          </p:cNvCxnSpPr>
          <p:nvPr/>
        </p:nvCxnSpPr>
        <p:spPr>
          <a:xfrm rot="16200000" flipH="1">
            <a:off x="3716812" y="4095143"/>
            <a:ext cx="526952" cy="220672"/>
          </a:xfrm>
          <a:prstGeom prst="bentConnector2">
            <a:avLst/>
          </a:prstGeom>
          <a:ln>
            <a:solidFill>
              <a:srgbClr val="EF55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Picture 48">
            <a:extLst>
              <a:ext uri="{FF2B5EF4-FFF2-40B4-BE49-F238E27FC236}">
                <a16:creationId xmlns:a16="http://schemas.microsoft.com/office/drawing/2014/main" id="{8E853BBC-2902-4003-B024-A2DA2639D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68"/>
          <a:stretch/>
        </p:blipFill>
        <p:spPr>
          <a:xfrm>
            <a:off x="6651424" y="1569996"/>
            <a:ext cx="4702376" cy="3034279"/>
          </a:xfrm>
          <a:prstGeom prst="rect">
            <a:avLst/>
          </a:prstGeom>
        </p:spPr>
      </p:pic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DCA31894-A7B6-49E7-A481-F26191CD5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8171" y="4808666"/>
            <a:ext cx="4515629" cy="10757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48874"/>
                </a:solidFill>
              </a:rPr>
              <a:t>Evapotranspiration on land is the dominant outflow from the watershed.</a:t>
            </a:r>
            <a:endParaRPr lang="en-AT" sz="2000" dirty="0">
              <a:solidFill>
                <a:srgbClr val="F48874"/>
              </a:solidFill>
            </a:endParaRPr>
          </a:p>
        </p:txBody>
      </p: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9B46D871-352B-4202-B626-5EE90BB6CA0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7384" y="52754"/>
            <a:ext cx="394235" cy="4056737"/>
          </a:xfrm>
          <a:prstGeom prst="bentConnector2">
            <a:avLst/>
          </a:prstGeom>
          <a:ln w="12700">
            <a:solidFill>
              <a:srgbClr val="EF55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itle 1">
            <a:extLst>
              <a:ext uri="{FF2B5EF4-FFF2-40B4-BE49-F238E27FC236}">
                <a16:creationId xmlns:a16="http://schemas.microsoft.com/office/drawing/2014/main" id="{0B275E88-4F40-475E-A61D-956C9166405C}"/>
              </a:ext>
            </a:extLst>
          </p:cNvPr>
          <p:cNvSpPr txBox="1">
            <a:spLocks/>
          </p:cNvSpPr>
          <p:nvPr/>
        </p:nvSpPr>
        <p:spPr>
          <a:xfrm>
            <a:off x="4829190" y="1159289"/>
            <a:ext cx="1548356" cy="875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F48874"/>
                </a:solidFill>
              </a:rPr>
              <a:t>Highlight</a:t>
            </a:r>
            <a:endParaRPr lang="en-AT" sz="2800" dirty="0">
              <a:solidFill>
                <a:srgbClr val="F488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2377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CB0E4FA9-406D-4379-8FC5-6648A709F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6" y="1423987"/>
            <a:ext cx="8229599" cy="497636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A8B32854-1B87-4E1C-A84F-CE10D4C3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CC96"/>
                </a:solidFill>
              </a:rPr>
              <a:t>Storage change</a:t>
            </a:r>
            <a:endParaRPr lang="en-AT" dirty="0">
              <a:solidFill>
                <a:srgbClr val="00CC96"/>
              </a:solidFill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B787DB7-9805-4DC8-A687-6425ED74D503}"/>
              </a:ext>
            </a:extLst>
          </p:cNvPr>
          <p:cNvSpPr/>
          <p:nvPr/>
        </p:nvSpPr>
        <p:spPr>
          <a:xfrm>
            <a:off x="10051305" y="4007849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A654C9F-607D-4950-AD2D-8D401B29F987}"/>
              </a:ext>
            </a:extLst>
          </p:cNvPr>
          <p:cNvSpPr/>
          <p:nvPr/>
        </p:nvSpPr>
        <p:spPr>
          <a:xfrm>
            <a:off x="8635387" y="423973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3FD632-20CC-467C-9F6D-6EFCDF462797}"/>
              </a:ext>
            </a:extLst>
          </p:cNvPr>
          <p:cNvSpPr/>
          <p:nvPr/>
        </p:nvSpPr>
        <p:spPr>
          <a:xfrm>
            <a:off x="10631851" y="3287849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12ED607-D125-4BD8-9D4B-0B7068288B57}"/>
              </a:ext>
            </a:extLst>
          </p:cNvPr>
          <p:cNvSpPr/>
          <p:nvPr/>
        </p:nvSpPr>
        <p:spPr>
          <a:xfrm>
            <a:off x="9215933" y="351973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3DD3AA4-5BD8-4832-A39F-AAB9B0C54437}"/>
              </a:ext>
            </a:extLst>
          </p:cNvPr>
          <p:cNvSpPr/>
          <p:nvPr/>
        </p:nvSpPr>
        <p:spPr>
          <a:xfrm>
            <a:off x="9287863" y="2150802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E2CAD5F-F4A5-47DC-8194-F000881BAD66}"/>
              </a:ext>
            </a:extLst>
          </p:cNvPr>
          <p:cNvSpPr/>
          <p:nvPr/>
        </p:nvSpPr>
        <p:spPr>
          <a:xfrm>
            <a:off x="7808618" y="242778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89E6553-E00B-4C12-ADC7-E9725FC6DFB2}"/>
              </a:ext>
            </a:extLst>
          </p:cNvPr>
          <p:cNvSpPr/>
          <p:nvPr/>
        </p:nvSpPr>
        <p:spPr>
          <a:xfrm>
            <a:off x="1084326" y="3879732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1DCD3E8D-885E-407E-86DC-5AA82AB369D2}"/>
              </a:ext>
            </a:extLst>
          </p:cNvPr>
          <p:cNvSpPr/>
          <p:nvPr/>
        </p:nvSpPr>
        <p:spPr>
          <a:xfrm>
            <a:off x="1444326" y="4111615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D2DEFF8-0157-4F1D-BFA5-81A5F393D8C3}"/>
              </a:ext>
            </a:extLst>
          </p:cNvPr>
          <p:cNvSpPr/>
          <p:nvPr/>
        </p:nvSpPr>
        <p:spPr>
          <a:xfrm>
            <a:off x="5729225" y="1183336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7F24FF6-0E33-40BC-AF85-B62645AD12F0}"/>
              </a:ext>
            </a:extLst>
          </p:cNvPr>
          <p:cNvSpPr/>
          <p:nvPr/>
        </p:nvSpPr>
        <p:spPr>
          <a:xfrm>
            <a:off x="6187971" y="1662685"/>
            <a:ext cx="863668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74292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C613DA44-3616-4513-8918-06DE740316F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147384" y="52754"/>
            <a:ext cx="394235" cy="4056737"/>
          </a:xfrm>
          <a:prstGeom prst="bentConnector2">
            <a:avLst/>
          </a:prstGeom>
          <a:ln w="12700">
            <a:solidFill>
              <a:srgbClr val="00CC9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09FEFAAB-555B-46D4-A8D1-D14D0E9752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96" t="26061" r="30729" b="24388"/>
          <a:stretch/>
        </p:blipFill>
        <p:spPr>
          <a:xfrm>
            <a:off x="592855" y="2044283"/>
            <a:ext cx="3459477" cy="33982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E975FB8-6B3C-44E7-B4C9-87DF4B7BD77E}"/>
              </a:ext>
            </a:extLst>
          </p:cNvPr>
          <p:cNvSpPr txBox="1"/>
          <p:nvPr/>
        </p:nvSpPr>
        <p:spPr>
          <a:xfrm>
            <a:off x="1709192" y="3389453"/>
            <a:ext cx="1255395" cy="707886"/>
          </a:xfrm>
          <a:prstGeom prst="rect">
            <a:avLst/>
          </a:prstGeom>
          <a:solidFill>
            <a:srgbClr val="00CC9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STORAGE CHANGE</a:t>
            </a:r>
            <a:endParaRPr lang="en-AT" sz="20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446EB27-62E8-4F3E-8247-C0052AE5D78B}"/>
              </a:ext>
            </a:extLst>
          </p:cNvPr>
          <p:cNvSpPr txBox="1"/>
          <p:nvPr/>
        </p:nvSpPr>
        <p:spPr>
          <a:xfrm>
            <a:off x="1499881" y="2464309"/>
            <a:ext cx="1780700" cy="307777"/>
          </a:xfrm>
          <a:prstGeom prst="rect">
            <a:avLst/>
          </a:prstGeom>
          <a:solidFill>
            <a:srgbClr val="929AFC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Groundwater</a:t>
            </a:r>
            <a:endParaRPr lang="en-AT" sz="16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C43F22-A3AE-4E23-9045-6C11747B11D1}"/>
              </a:ext>
            </a:extLst>
          </p:cNvPr>
          <p:cNvSpPr txBox="1"/>
          <p:nvPr/>
        </p:nvSpPr>
        <p:spPr>
          <a:xfrm rot="17844655">
            <a:off x="2978790" y="4186580"/>
            <a:ext cx="1020523" cy="307777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Soil</a:t>
            </a:r>
            <a:endParaRPr lang="en-AT" sz="16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168EC59-68FC-4354-B814-FD77DE3B3301}"/>
              </a:ext>
            </a:extLst>
          </p:cNvPr>
          <p:cNvSpPr txBox="1"/>
          <p:nvPr/>
        </p:nvSpPr>
        <p:spPr>
          <a:xfrm rot="2242521">
            <a:off x="789432" y="4396981"/>
            <a:ext cx="1780700" cy="307777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Waterbodies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0C4E975C-BBC6-4D07-8670-7C266B146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00CC96"/>
                </a:solidFill>
              </a:rPr>
              <a:t>Storage change</a:t>
            </a:r>
            <a:endParaRPr lang="en-AT" dirty="0">
              <a:solidFill>
                <a:srgbClr val="00CC96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4E24D40-480B-4C30-AF53-9A950099B223}"/>
              </a:ext>
            </a:extLst>
          </p:cNvPr>
          <p:cNvSpPr/>
          <p:nvPr/>
        </p:nvSpPr>
        <p:spPr>
          <a:xfrm>
            <a:off x="6372870" y="1255817"/>
            <a:ext cx="5181067" cy="4432494"/>
          </a:xfrm>
          <a:prstGeom prst="rect">
            <a:avLst/>
          </a:prstGeom>
          <a:noFill/>
          <a:ln w="1270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>
              <a:solidFill>
                <a:srgbClr val="EF5538"/>
              </a:solidFill>
            </a:endParaRPr>
          </a:p>
        </p:txBody>
      </p:sp>
      <p:pic>
        <p:nvPicPr>
          <p:cNvPr id="41" name="Picture 40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56F4FE-D53F-4091-997C-3E52D9C589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4" t="14604" r="30257" b="8155"/>
          <a:stretch/>
        </p:blipFill>
        <p:spPr>
          <a:xfrm>
            <a:off x="6681259" y="1551085"/>
            <a:ext cx="4364152" cy="3397185"/>
          </a:xfrm>
          <a:prstGeom prst="rect">
            <a:avLst/>
          </a:prstGeom>
        </p:spPr>
      </p:pic>
      <p:sp>
        <p:nvSpPr>
          <p:cNvPr id="51" name="Content Placeholder 2">
            <a:extLst>
              <a:ext uri="{FF2B5EF4-FFF2-40B4-BE49-F238E27FC236}">
                <a16:creationId xmlns:a16="http://schemas.microsoft.com/office/drawing/2014/main" id="{064B56E6-B393-4213-9455-C76777728D88}"/>
              </a:ext>
            </a:extLst>
          </p:cNvPr>
          <p:cNvSpPr txBox="1">
            <a:spLocks/>
          </p:cNvSpPr>
          <p:nvPr/>
        </p:nvSpPr>
        <p:spPr>
          <a:xfrm>
            <a:off x="6838171" y="4808666"/>
            <a:ext cx="4515629" cy="7935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00CC96"/>
                </a:solidFill>
              </a:rPr>
              <a:t>Storage change is relatively limited from year to year</a:t>
            </a:r>
            <a:endParaRPr lang="en-AT" sz="2000" dirty="0">
              <a:solidFill>
                <a:srgbClr val="00CC96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AE0A4A7C-319D-455B-B40C-8185809A2CB3}"/>
              </a:ext>
            </a:extLst>
          </p:cNvPr>
          <p:cNvSpPr txBox="1"/>
          <p:nvPr/>
        </p:nvSpPr>
        <p:spPr>
          <a:xfrm>
            <a:off x="4052332" y="4097339"/>
            <a:ext cx="1945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48874"/>
                </a:solidFill>
              </a:rPr>
              <a:t>Red indicates that storage decreased</a:t>
            </a:r>
            <a:endParaRPr lang="en-AT" sz="1400" dirty="0">
              <a:solidFill>
                <a:srgbClr val="F48874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81DB64B-1A2F-4EFA-A29C-70A4EA372265}"/>
              </a:ext>
            </a:extLst>
          </p:cNvPr>
          <p:cNvSpPr txBox="1"/>
          <p:nvPr/>
        </p:nvSpPr>
        <p:spPr>
          <a:xfrm>
            <a:off x="3716495" y="2324185"/>
            <a:ext cx="19451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9AFC"/>
                </a:solidFill>
              </a:rPr>
              <a:t>Blue indicates that storage increased</a:t>
            </a:r>
            <a:endParaRPr lang="en-AT" sz="1400" dirty="0">
              <a:solidFill>
                <a:srgbClr val="929AFC"/>
              </a:solidFill>
            </a:endParaRPr>
          </a:p>
        </p:txBody>
      </p:sp>
      <p:sp>
        <p:nvSpPr>
          <p:cNvPr id="77" name="Title 1">
            <a:extLst>
              <a:ext uri="{FF2B5EF4-FFF2-40B4-BE49-F238E27FC236}">
                <a16:creationId xmlns:a16="http://schemas.microsoft.com/office/drawing/2014/main" id="{6E9A1894-F3C3-4A99-9EA1-3EA639645942}"/>
              </a:ext>
            </a:extLst>
          </p:cNvPr>
          <p:cNvSpPr txBox="1">
            <a:spLocks/>
          </p:cNvSpPr>
          <p:nvPr/>
        </p:nvSpPr>
        <p:spPr>
          <a:xfrm>
            <a:off x="4829190" y="1159289"/>
            <a:ext cx="1548356" cy="875187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rgbClr val="00CC96"/>
                </a:solidFill>
              </a:rPr>
              <a:t>Highlight</a:t>
            </a:r>
            <a:endParaRPr lang="en-AT" sz="2800" dirty="0">
              <a:solidFill>
                <a:srgbClr val="00CC96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793242-CD20-49AE-B535-0D45001578E3}"/>
              </a:ext>
            </a:extLst>
          </p:cNvPr>
          <p:cNvSpPr/>
          <p:nvPr/>
        </p:nvSpPr>
        <p:spPr>
          <a:xfrm rot="17888945">
            <a:off x="3001166" y="4400941"/>
            <a:ext cx="1266763" cy="97925"/>
          </a:xfrm>
          <a:prstGeom prst="rect">
            <a:avLst/>
          </a:prstGeom>
          <a:solidFill>
            <a:srgbClr val="F488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C4E0A5B-6BDC-4E1E-BD28-DB24BD0AF724}"/>
              </a:ext>
            </a:extLst>
          </p:cNvPr>
          <p:cNvSpPr txBox="1"/>
          <p:nvPr/>
        </p:nvSpPr>
        <p:spPr>
          <a:xfrm>
            <a:off x="4178863" y="3662760"/>
            <a:ext cx="650327" cy="307777"/>
          </a:xfrm>
          <a:prstGeom prst="rect">
            <a:avLst/>
          </a:prstGeom>
          <a:solidFill>
            <a:srgbClr val="F4887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River</a:t>
            </a:r>
            <a:endParaRPr lang="en-AT" sz="1600" dirty="0">
              <a:solidFill>
                <a:schemeClr val="bg1"/>
              </a:solidFill>
            </a:endParaRP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2F0F305B-C8BC-4139-9C21-786E08B45A26}"/>
              </a:ext>
            </a:extLst>
          </p:cNvPr>
          <p:cNvCxnSpPr>
            <a:cxnSpLocks/>
            <a:stCxn id="88" idx="1"/>
          </p:cNvCxnSpPr>
          <p:nvPr/>
        </p:nvCxnSpPr>
        <p:spPr>
          <a:xfrm flipH="1">
            <a:off x="3976529" y="3816649"/>
            <a:ext cx="202334" cy="0"/>
          </a:xfrm>
          <a:prstGeom prst="line">
            <a:avLst/>
          </a:prstGeom>
          <a:ln>
            <a:solidFill>
              <a:srgbClr val="F488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2205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>
            <a:extLst>
              <a:ext uri="{FF2B5EF4-FFF2-40B4-BE49-F238E27FC236}">
                <a16:creationId xmlns:a16="http://schemas.microsoft.com/office/drawing/2014/main" id="{A8B32854-1B87-4E1C-A84F-CE10D4C33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636EFA"/>
                </a:solidFill>
              </a:rPr>
              <a:t>Flow</a:t>
            </a:r>
            <a:r>
              <a:rPr lang="en-US" dirty="0">
                <a:solidFill>
                  <a:srgbClr val="EF5538"/>
                </a:solidFill>
              </a:rPr>
              <a:t>s</a:t>
            </a:r>
            <a:r>
              <a:rPr lang="en-US" dirty="0"/>
              <a:t> and </a:t>
            </a:r>
            <a:r>
              <a:rPr lang="en-US" dirty="0">
                <a:solidFill>
                  <a:srgbClr val="00CC96"/>
                </a:solidFill>
              </a:rPr>
              <a:t>Storages</a:t>
            </a:r>
            <a:endParaRPr lang="en-AT" dirty="0">
              <a:solidFill>
                <a:srgbClr val="00CC96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CB359-DA36-43B5-84AE-45848D6CCF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226" y="1423987"/>
            <a:ext cx="8229599" cy="497636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41460D2-6E9E-4C31-BC61-0A9E25363761}"/>
              </a:ext>
            </a:extLst>
          </p:cNvPr>
          <p:cNvSpPr/>
          <p:nvPr/>
        </p:nvSpPr>
        <p:spPr>
          <a:xfrm>
            <a:off x="10106025" y="2709000"/>
            <a:ext cx="720000" cy="720000"/>
          </a:xfrm>
          <a:prstGeom prst="ellipse">
            <a:avLst/>
          </a:prstGeom>
          <a:solidFill>
            <a:srgbClr val="636EFA"/>
          </a:solidFill>
          <a:ln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3462272-3863-4C0E-AA64-398C6E53DBF7}"/>
              </a:ext>
            </a:extLst>
          </p:cNvPr>
          <p:cNvSpPr/>
          <p:nvPr/>
        </p:nvSpPr>
        <p:spPr>
          <a:xfrm>
            <a:off x="9287863" y="2895597"/>
            <a:ext cx="1389674" cy="400050"/>
          </a:xfrm>
          <a:prstGeom prst="roundRect">
            <a:avLst/>
          </a:prstGeom>
          <a:noFill/>
          <a:ln w="57150">
            <a:solidFill>
              <a:srgbClr val="636EF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860F0B-918D-4D5A-8BE5-22F9ADD2722D}"/>
              </a:ext>
            </a:extLst>
          </p:cNvPr>
          <p:cNvSpPr/>
          <p:nvPr/>
        </p:nvSpPr>
        <p:spPr>
          <a:xfrm>
            <a:off x="7531463" y="1479844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5D042253-EF9D-4167-8F44-F6FF56A60A6C}"/>
              </a:ext>
            </a:extLst>
          </p:cNvPr>
          <p:cNvSpPr/>
          <p:nvPr/>
        </p:nvSpPr>
        <p:spPr>
          <a:xfrm>
            <a:off x="6601812" y="1933141"/>
            <a:ext cx="1280125" cy="719571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B50CE8C0-F4AF-4661-ABD5-933F3587A481}"/>
              </a:ext>
            </a:extLst>
          </p:cNvPr>
          <p:cNvSpPr/>
          <p:nvPr/>
        </p:nvSpPr>
        <p:spPr>
          <a:xfrm>
            <a:off x="3609975" y="3300406"/>
            <a:ext cx="1081087" cy="442916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0F8E6C7-8E21-4CEB-8341-84DE37F4C6D9}"/>
              </a:ext>
            </a:extLst>
          </p:cNvPr>
          <p:cNvSpPr/>
          <p:nvPr/>
        </p:nvSpPr>
        <p:spPr>
          <a:xfrm>
            <a:off x="3064238" y="3069000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490DB7D2-1847-4456-B89C-A63D5ECACF10}"/>
              </a:ext>
            </a:extLst>
          </p:cNvPr>
          <p:cNvSpPr/>
          <p:nvPr/>
        </p:nvSpPr>
        <p:spPr>
          <a:xfrm>
            <a:off x="4110038" y="4157649"/>
            <a:ext cx="1423986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24A5446-812B-4E48-83FF-B97CDC3806AB}"/>
              </a:ext>
            </a:extLst>
          </p:cNvPr>
          <p:cNvSpPr/>
          <p:nvPr/>
        </p:nvSpPr>
        <p:spPr>
          <a:xfrm>
            <a:off x="3750038" y="3991839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471369A-303C-4903-A090-9D1D8F8A4D1A}"/>
              </a:ext>
            </a:extLst>
          </p:cNvPr>
          <p:cNvSpPr/>
          <p:nvPr/>
        </p:nvSpPr>
        <p:spPr>
          <a:xfrm>
            <a:off x="6467477" y="4140183"/>
            <a:ext cx="1200148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9B29D058-7EE1-4864-8B10-CEBA5F82259C}"/>
              </a:ext>
            </a:extLst>
          </p:cNvPr>
          <p:cNvSpPr/>
          <p:nvPr/>
        </p:nvSpPr>
        <p:spPr>
          <a:xfrm>
            <a:off x="7180891" y="3280700"/>
            <a:ext cx="1200148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2B96076-9761-4868-AE1E-9C8AF392750F}"/>
              </a:ext>
            </a:extLst>
          </p:cNvPr>
          <p:cNvSpPr/>
          <p:nvPr/>
        </p:nvSpPr>
        <p:spPr>
          <a:xfrm>
            <a:off x="8132018" y="3552171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47F4FD33-17FA-4352-AD30-D0A4E4529069}"/>
              </a:ext>
            </a:extLst>
          </p:cNvPr>
          <p:cNvSpPr/>
          <p:nvPr/>
        </p:nvSpPr>
        <p:spPr>
          <a:xfrm>
            <a:off x="7412018" y="4439757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8DD43546-DF25-4415-920E-FAF7EEF280DE}"/>
              </a:ext>
            </a:extLst>
          </p:cNvPr>
          <p:cNvSpPr/>
          <p:nvPr/>
        </p:nvSpPr>
        <p:spPr>
          <a:xfrm>
            <a:off x="1132231" y="3840306"/>
            <a:ext cx="720000" cy="720000"/>
          </a:xfrm>
          <a:prstGeom prst="ellipse">
            <a:avLst/>
          </a:prstGeom>
          <a:solidFill>
            <a:srgbClr val="EF5538"/>
          </a:solidFill>
          <a:ln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E6A9EF7-C037-42CC-9BAD-7425FE0B78E1}"/>
              </a:ext>
            </a:extLst>
          </p:cNvPr>
          <p:cNvSpPr/>
          <p:nvPr/>
        </p:nvSpPr>
        <p:spPr>
          <a:xfrm>
            <a:off x="1450182" y="4007849"/>
            <a:ext cx="1423986" cy="528644"/>
          </a:xfrm>
          <a:prstGeom prst="roundRect">
            <a:avLst/>
          </a:prstGeom>
          <a:noFill/>
          <a:ln w="57150">
            <a:solidFill>
              <a:srgbClr val="EF553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8B787DB7-9805-4DC8-A687-6425ED74D503}"/>
              </a:ext>
            </a:extLst>
          </p:cNvPr>
          <p:cNvSpPr/>
          <p:nvPr/>
        </p:nvSpPr>
        <p:spPr>
          <a:xfrm>
            <a:off x="10051305" y="4007849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6A654C9F-607D-4950-AD2D-8D401B29F987}"/>
              </a:ext>
            </a:extLst>
          </p:cNvPr>
          <p:cNvSpPr/>
          <p:nvPr/>
        </p:nvSpPr>
        <p:spPr>
          <a:xfrm>
            <a:off x="8635387" y="423973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F3FD632-20CC-467C-9F6D-6EFCDF462797}"/>
              </a:ext>
            </a:extLst>
          </p:cNvPr>
          <p:cNvSpPr/>
          <p:nvPr/>
        </p:nvSpPr>
        <p:spPr>
          <a:xfrm>
            <a:off x="10631851" y="3287849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712ED607-D125-4BD8-9D4B-0B7068288B57}"/>
              </a:ext>
            </a:extLst>
          </p:cNvPr>
          <p:cNvSpPr/>
          <p:nvPr/>
        </p:nvSpPr>
        <p:spPr>
          <a:xfrm>
            <a:off x="9215933" y="351973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83DD3AA4-5BD8-4832-A39F-AAB9B0C54437}"/>
              </a:ext>
            </a:extLst>
          </p:cNvPr>
          <p:cNvSpPr/>
          <p:nvPr/>
        </p:nvSpPr>
        <p:spPr>
          <a:xfrm>
            <a:off x="9287863" y="2150802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E2CAD5F-F4A5-47DC-8194-F000881BAD66}"/>
              </a:ext>
            </a:extLst>
          </p:cNvPr>
          <p:cNvSpPr/>
          <p:nvPr/>
        </p:nvSpPr>
        <p:spPr>
          <a:xfrm>
            <a:off x="7808618" y="2427782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8982E31-B7D7-4D10-96C3-31C1EB085DFC}"/>
              </a:ext>
            </a:extLst>
          </p:cNvPr>
          <p:cNvSpPr/>
          <p:nvPr/>
        </p:nvSpPr>
        <p:spPr>
          <a:xfrm>
            <a:off x="5729225" y="1183336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A498F30-990A-4BC8-BFF1-25CDEC4EAA38}"/>
              </a:ext>
            </a:extLst>
          </p:cNvPr>
          <p:cNvSpPr/>
          <p:nvPr/>
        </p:nvSpPr>
        <p:spPr>
          <a:xfrm>
            <a:off x="6187971" y="1662685"/>
            <a:ext cx="863668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7CB9CE4-C6EA-4764-8DDB-68A1BFF7B379}"/>
              </a:ext>
            </a:extLst>
          </p:cNvPr>
          <p:cNvSpPr/>
          <p:nvPr/>
        </p:nvSpPr>
        <p:spPr>
          <a:xfrm>
            <a:off x="723944" y="3955034"/>
            <a:ext cx="720000" cy="720000"/>
          </a:xfrm>
          <a:prstGeom prst="ellipse">
            <a:avLst/>
          </a:prstGeom>
          <a:solidFill>
            <a:srgbClr val="00CC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5CFABEF0-26A7-47CC-A1F7-5CA057D9426F}"/>
              </a:ext>
            </a:extLst>
          </p:cNvPr>
          <p:cNvSpPr/>
          <p:nvPr/>
        </p:nvSpPr>
        <p:spPr>
          <a:xfrm>
            <a:off x="1083944" y="4186917"/>
            <a:ext cx="1754437" cy="400050"/>
          </a:xfrm>
          <a:prstGeom prst="roundRect">
            <a:avLst/>
          </a:prstGeom>
          <a:noFill/>
          <a:ln w="57150">
            <a:solidFill>
              <a:srgbClr val="00CC9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</p:spTree>
    <p:extLst>
      <p:ext uri="{BB962C8B-B14F-4D97-AF65-F5344CB8AC3E}">
        <p14:creationId xmlns:p14="http://schemas.microsoft.com/office/powerpoint/2010/main" val="17487723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4299</TotalTime>
  <Words>225</Words>
  <Application>Microsoft Office PowerPoint</Application>
  <PresentationFormat>Widescreen</PresentationFormat>
  <Paragraphs>60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Water balance of a watershed</vt:lpstr>
      <vt:lpstr>Inputs: How is water entering the watershed?</vt:lpstr>
      <vt:lpstr>Inputs</vt:lpstr>
      <vt:lpstr>Outputs: How is water leaving the watershed?</vt:lpstr>
      <vt:lpstr>Outputs:</vt:lpstr>
      <vt:lpstr>Storage change</vt:lpstr>
      <vt:lpstr>Storage change</vt:lpstr>
      <vt:lpstr>Flows and Storages</vt:lpstr>
      <vt:lpstr>PowerPoint Presentation</vt:lpstr>
      <vt:lpstr>Water balance circle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SMILOVIC Mikhail</dc:creator>
  <cp:lastModifiedBy>SMILOVIC Mikhail</cp:lastModifiedBy>
  <cp:revision>4</cp:revision>
  <dcterms:created xsi:type="dcterms:W3CDTF">2020-05-03T09:31:08Z</dcterms:created>
  <dcterms:modified xsi:type="dcterms:W3CDTF">2020-05-06T09:10:33Z</dcterms:modified>
</cp:coreProperties>
</file>